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419" r:id="rId2"/>
    <p:sldId id="356" r:id="rId3"/>
    <p:sldId id="300" r:id="rId4"/>
    <p:sldId id="420" r:id="rId5"/>
    <p:sldId id="327" r:id="rId6"/>
    <p:sldId id="421" r:id="rId7"/>
    <p:sldId id="307" r:id="rId8"/>
    <p:sldId id="422" r:id="rId9"/>
    <p:sldId id="423" r:id="rId10"/>
    <p:sldId id="424" r:id="rId11"/>
    <p:sldId id="425" r:id="rId12"/>
    <p:sldId id="426" r:id="rId13"/>
    <p:sldId id="357" r:id="rId14"/>
    <p:sldId id="358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298" r:id="rId23"/>
    <p:sldId id="434" r:id="rId24"/>
    <p:sldId id="319" r:id="rId25"/>
    <p:sldId id="435" r:id="rId26"/>
    <p:sldId id="321" r:id="rId27"/>
    <p:sldId id="322" r:id="rId28"/>
    <p:sldId id="43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112FB0-C4E4-4943-BF49-840FD5B3F0F0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81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Taxpayers sometimes mix multiple years of documents, so be sure to use only current year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74E5A7-F31D-430E-99B1-41560E758AB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19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69863" indent="-169863"/>
            <a:r>
              <a:rPr lang="en-US" b="1" dirty="0"/>
              <a:t>Instructor</a:t>
            </a:r>
            <a:r>
              <a:rPr lang="en-US" b="1" baseline="0" dirty="0"/>
              <a:t> should hand out copies of Intake Booklet to learners, so they can review together and learners can make notes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4939D4-7385-409D-A050-1047E1E522D8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899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Some taxpayers may have difficulty answering all the questions.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Client Facilitator can help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You will help as you review all questions and entries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1E7DD0-7350-4A9A-816E-5CC037384296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17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dirty="0"/>
              <a:t>This is a must to verify that the counselor</a:t>
            </a:r>
            <a:r>
              <a:rPr lang="en-US" b="1" baseline="0" dirty="0"/>
              <a:t> has checked whether this person is a dependent, or qualifies the taxpayer for any other credits</a:t>
            </a: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Possible questions to ask to determine eligibility for credits:</a:t>
            </a:r>
          </a:p>
          <a:p>
            <a:pPr marL="404813" marR="0" lvl="1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How much money does this person earn?</a:t>
            </a:r>
          </a:p>
          <a:p>
            <a:pPr marL="404813" marR="0" lvl="1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Does this person have other income? (interest, dividends, trust income)</a:t>
            </a:r>
          </a:p>
          <a:p>
            <a:pPr marL="404813" marR="0" lvl="1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Does anyone else support this person?</a:t>
            </a:r>
          </a:p>
          <a:p>
            <a:pPr marL="404813" marR="0" lvl="1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Could anyone else claim this person?</a:t>
            </a:r>
          </a:p>
          <a:p>
            <a:pPr marL="404813" marR="0" lvl="1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Does this person use their income to support themselves?</a:t>
            </a:r>
          </a:p>
          <a:p>
            <a:pPr marL="404813" marR="0" lvl="1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4939D4-7385-409D-A050-1047E1E522D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6440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4939D4-7385-409D-A050-1047E1E522D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589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u="sng" dirty="0"/>
              <a:t>We would like taxpayers</a:t>
            </a:r>
            <a:r>
              <a:rPr lang="en-US" b="1" u="sng" baseline="0" dirty="0"/>
              <a:t> to sign this consent</a:t>
            </a:r>
            <a:r>
              <a:rPr lang="en-US" b="1" u="sng" dirty="0"/>
              <a:t>.</a:t>
            </a:r>
            <a:r>
              <a:rPr lang="en-US" b="1" u="none" dirty="0"/>
              <a:t>  If taxpayer goes to different Tax-Aide site</a:t>
            </a:r>
            <a:r>
              <a:rPr lang="en-US" b="1" u="none" baseline="0" dirty="0"/>
              <a:t> to get their taxes prepared next year, this allows the new site to have carryforward of basic data.  The previous year’s tax return is not carried to another site.</a:t>
            </a:r>
            <a:endParaRPr lang="en-US" b="1" u="none" dirty="0"/>
          </a:p>
          <a:p>
            <a:pPr marL="0" indent="0">
              <a:buNone/>
            </a:pPr>
            <a:endParaRPr lang="en-US" b="1" u="none" baseline="0" dirty="0"/>
          </a:p>
          <a:p>
            <a:pPr marL="169863" indent="-169863"/>
            <a:r>
              <a:rPr lang="en-US" b="1" u="none" baseline="0" dirty="0"/>
              <a:t>Both taxpayer and spouse must sign consent. If one denies, consent is denied. Taxpayer may take consent home with Form 8879 to secure signatures.</a:t>
            </a:r>
          </a:p>
          <a:p>
            <a:endParaRPr lang="en-US" b="0" u="none" baseline="0" dirty="0"/>
          </a:p>
          <a:p>
            <a:endParaRPr lang="en-US" b="0" u="none" baseline="0" dirty="0"/>
          </a:p>
          <a:p>
            <a:endParaRPr lang="en-US" b="0" u="none" baseline="0" dirty="0"/>
          </a:p>
          <a:p>
            <a:endParaRPr lang="en-US" b="0" u="sng" baseline="0" dirty="0"/>
          </a:p>
          <a:p>
            <a:endParaRPr lang="en-US" b="0" baseline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4939D4-7385-409D-A050-1047E1E522D8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096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indent="0">
              <a:buFontTx/>
              <a:buNone/>
            </a:pPr>
            <a:r>
              <a:rPr lang="en-US" b="1" u="sng" dirty="0"/>
              <a:t>Relational Offices:</a:t>
            </a:r>
            <a:r>
              <a:rPr lang="en-US" b="1" u="none" dirty="0"/>
              <a:t>  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C0504D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lang="en-US" b="1" u="none" dirty="0"/>
              <a:t>meet AARP Foundation low-income 50+ reporting needs,</a:t>
            </a:r>
            <a:r>
              <a:rPr lang="en-US" b="1" u="none" baseline="0" dirty="0"/>
              <a:t> AARP needs demographic data from TaxSlayer.  TaxSlayer requires a signed consent form from taxpayer due to privacy concerns with shared data</a:t>
            </a:r>
          </a:p>
          <a:p>
            <a:r>
              <a:rPr lang="en-US" b="1" u="none" baseline="0" dirty="0"/>
              <a:t>If taxpayer answers the demographic questions, TaxSlayer can share answers with AARP Foundation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C0504D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taxpayer and spouse must sign consent. If one denies, consent is denied. Taxpayer may take consent home with Form 8879 to secure signatures.</a:t>
            </a:r>
          </a:p>
          <a:p>
            <a:endParaRPr lang="en-US" b="1" u="none" baseline="0" dirty="0"/>
          </a:p>
          <a:p>
            <a:endParaRPr lang="en-US" b="1" u="none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4939D4-7385-409D-A050-1047E1E522D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85609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69863" indent="-169863"/>
            <a:r>
              <a:rPr lang="en-US" b="1" u="none" baseline="0" dirty="0"/>
              <a:t>Both taxpayer and spouse must sign consent. If one denies, consent is denied. Taxpayer may take consent home with Form 8879 to secure signatures.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4939D4-7385-409D-A050-1047E1E522D8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104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0" tIns="48320" rIns="96640" bIns="48320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47E16AA-50BA-4703-BE41-413A9E3CBE00}" type="slidenum">
              <a:rPr lang="en-US" altLang="en-US" sz="13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300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Notes Placeholder 7"/>
          <p:cNvSpPr>
            <a:spLocks noGrp="1"/>
          </p:cNvSpPr>
          <p:nvPr/>
        </p:nvSpPr>
        <p:spPr bwMode="auto">
          <a:xfrm>
            <a:off x="733215" y="4562237"/>
            <a:ext cx="5848773" cy="431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0" tIns="48320" rIns="96640" bIns="48320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US" altLang="en-US" sz="1300" dirty="0"/>
          </a:p>
        </p:txBody>
      </p:sp>
      <p:sp>
        <p:nvSpPr>
          <p:cNvPr id="44037" name="Notes Placeholder 1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Counselors must exercise due diligence in preparation of tax returns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b="1" dirty="0"/>
              <a:t>Counselor must make reasonable inquiries if the information furnished appears to be incorrect or incomplete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Exercise caution when taxpayers want to claim a refundable credit such as EIC or education credits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42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0" tIns="48320" rIns="96640" bIns="48320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8385CA2-B99A-4FBE-BA41-FAAF07F783A0}" type="slidenum">
              <a:rPr lang="en-US" altLang="en-US" sz="13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300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Notes Placeholder 7"/>
          <p:cNvSpPr>
            <a:spLocks noGrp="1"/>
          </p:cNvSpPr>
          <p:nvPr/>
        </p:nvSpPr>
        <p:spPr bwMode="auto">
          <a:xfrm>
            <a:off x="733215" y="4562237"/>
            <a:ext cx="5848773" cy="431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0" tIns="48320" rIns="96640" bIns="48320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US" altLang="en-US" sz="1300" dirty="0"/>
          </a:p>
        </p:txBody>
      </p:sp>
      <p:sp>
        <p:nvSpPr>
          <p:cNvPr id="46085" name="Notes Placeholder 1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If taxpayer tells counselor about income, it must be reported. For example: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b="1" dirty="0"/>
              <a:t>Cash for self-employment work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b="1" dirty="0"/>
              <a:t>Interest on checking account not reported on 1099-INT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0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8711A328-7478-477B-8B24-4FB676793ED5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2D2DC14E-357B-4AC3-B15F-C4B648984AC3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20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0" tIns="48320" rIns="96640" bIns="48320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7BC0C78-6586-4718-8103-44B074672F61}" type="slidenum">
              <a:rPr lang="en-US" altLang="en-US" sz="13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300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Notes Placeholder 7"/>
          <p:cNvSpPr>
            <a:spLocks noGrp="1"/>
          </p:cNvSpPr>
          <p:nvPr/>
        </p:nvSpPr>
        <p:spPr bwMode="auto">
          <a:xfrm>
            <a:off x="733215" y="4562237"/>
            <a:ext cx="5848773" cy="431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0" tIns="48320" rIns="96640" bIns="48320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US" altLang="en-US" sz="1300" dirty="0"/>
          </a:p>
        </p:txBody>
      </p:sp>
      <p:sp>
        <p:nvSpPr>
          <p:cNvPr id="48133" name="Notes Placeholder 1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460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Remind taxpayer (again) that they must be able to provide records if IRS or their state asks for them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Remind taxpayer that they are responsible for the accuracy of their tax return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E6BD0A-F540-4E8B-80FC-A27988B65D57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51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773555-57E2-4DDC-9E3B-008C0FD29F46}" type="slidenum">
              <a:rPr lang="en-US" altLang="en-US" sz="13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300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If taxpayer is missing documents, DO NOT keep</a:t>
            </a:r>
            <a:r>
              <a:rPr lang="en-US" altLang="en-US" b="1" baseline="0" dirty="0"/>
              <a:t> any documents while taxpayer goes </a:t>
            </a:r>
            <a:r>
              <a:rPr lang="en-US" altLang="en-US" b="1" dirty="0"/>
              <a:t>home to get the missing information (s/he may not return!)</a:t>
            </a:r>
            <a:endParaRPr lang="en-US" altLang="en-US" b="1" baseline="0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If not comfortable with some in-scope tax situation, hand taxpayer off to more experienced Counselor.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15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8711A328-7478-477B-8B24-4FB676793ED5}" type="slidenum">
              <a:rPr lang="en-US" smtClean="0"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51F3D7FE-305F-45F6-9BA3-B4D7FCA84AB1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277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8711A328-7478-477B-8B24-4FB676793ED5}" type="slidenum">
              <a:rPr lang="en-US" smtClean="0"/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D07C794A-5EC5-40EF-A368-5EAC57CAFD47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441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4939D4-7385-409D-A050-1047E1E522D8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318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8711A328-7478-477B-8B24-4FB676793ED5}" type="slidenum">
              <a:rPr lang="en-US" smtClean="0"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2FBEDB76-E643-4E59-BDC0-FE1AB58DDDCA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70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8711A328-7478-477B-8B24-4FB676793ED5}" type="slidenum">
              <a:rPr lang="en-US" smtClean="0"/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A4237524-5BD4-4400-948C-B8736709F6E8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706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8711A328-7478-477B-8B24-4FB676793ED5}" type="slidenum">
              <a:rPr lang="en-US" smtClean="0"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A0AF331F-FACD-4A63-AC60-C8B64D770969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AE7AFD-F26B-4F14-8096-4D9D44A0BEF2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9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8711A328-7478-477B-8B24-4FB676793ED5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8E79DF88-724F-452F-B0C5-7CDDFABC2C19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99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Make sure taxpayer understands the steps you will follow that lead to his/her return being completed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E2B463-2A7E-4E1E-B02D-524EF121E51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65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Make sure taxpayer understands the steps you will follow that lead to his/her return being completed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Review of Intake</a:t>
            </a:r>
            <a:r>
              <a:rPr lang="en-US" altLang="en-US" b="1" baseline="0" dirty="0"/>
              <a:t> Booklet </a:t>
            </a:r>
            <a:r>
              <a:rPr lang="en-US" altLang="en-US" b="1" dirty="0"/>
              <a:t>and documents and last year’s return to make sure have everything and return is in scope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Data entry in TaxSlayer – will likely have questions as go through this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Your review of completed return with taxpayer – he/she knows better than anyone if spellings are correct, addresses correct, etc. plus chance to answer any questions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QR by a second set of eyes to make sure everything is correct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Will give copies of returns to taxpayer for their records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Will efile federal and state returns (unless there is a tax law related reason not to – we don’t prepare paper returns otherwise)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Will give them any local returns to mail if necessary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E2B463-2A7E-4E1E-B02D-524EF121E51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84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Be cognizant of IDENTITY THEFT!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Screening may be done initially by the client facilitator, but the trained counselor must ALSO complete this step.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If taxpayer and spouse are known by counselor and identity can be verified by counselor, that is acceptable.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049FA7-67C6-4519-A68F-0EADFF7355D6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61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Good interview will determine if return is in scope </a:t>
            </a:r>
          </a:p>
          <a:p>
            <a:pPr marL="169545" indent="-169545" eaLnBrk="1" hangingPunct="1">
              <a:spcBef>
                <a:spcPct val="0"/>
              </a:spcBef>
            </a:pPr>
            <a:r>
              <a:rPr lang="en-US" altLang="en-US" b="1" dirty="0"/>
              <a:t>Saves taxpayer and Counselor</a:t>
            </a:r>
            <a:r>
              <a:rPr lang="en-US" altLang="en-US" b="1" baseline="0" dirty="0"/>
              <a:t> time</a:t>
            </a:r>
            <a:endParaRPr lang="en-US" altLang="en-US" b="1" baseline="0" dirty="0">
              <a:cs typeface="Calibri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0" tIns="48320" rIns="96640" bIns="48320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24DC14-4E79-4014-AE0E-EEF6A17FB6C0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79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The counselor’s job is not just to input the taxpayer’s documents – it is to ensure they are preparing an accurate and complete tax return for the taxpayer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Sort and stack documents in Form 1040 order and leave in order for Quality</a:t>
            </a:r>
            <a:r>
              <a:rPr lang="en-US" altLang="en-US" b="1" baseline="0" dirty="0"/>
              <a:t> Reviewer </a:t>
            </a:r>
            <a:endParaRPr lang="en-US" altLang="en-US" b="1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74E5A7-F31D-430E-99B1-41560E758AB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8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– Tab B</a:t>
            </a:r>
          </a:p>
          <a:p>
            <a:r>
              <a:rPr lang="en-US" altLang="en-US" dirty="0"/>
              <a:t>Pub 5101 – Intake/Interview And Quality Review Training</a:t>
            </a:r>
          </a:p>
          <a:p>
            <a:endParaRPr 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Screening and Interviewing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8F76AC-A801-4DED-A3DB-6E52766410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E2222-16FB-4841-9396-CCEFB5D68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3130F-75F5-405C-82CE-80A5A7E35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7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dirty="0"/>
              <a:t>Confirm needed documents and information present</a:t>
            </a:r>
          </a:p>
          <a:p>
            <a:pPr lvl="2"/>
            <a:r>
              <a:rPr lang="en-US" altLang="en-US" dirty="0"/>
              <a:t>Taxpayer may need to go home for missing information</a:t>
            </a:r>
          </a:p>
          <a:p>
            <a:pPr lvl="1"/>
            <a:r>
              <a:rPr lang="en-US" altLang="en-US" b="1" dirty="0"/>
              <a:t>Verify tax year</a:t>
            </a:r>
          </a:p>
          <a:p>
            <a:pPr lvl="1"/>
            <a:r>
              <a:rPr lang="en-US" altLang="en-US" b="1" dirty="0"/>
              <a:t>Review for scope </a:t>
            </a:r>
          </a:p>
          <a:p>
            <a:pPr lvl="2"/>
            <a:r>
              <a:rPr lang="en-US" altLang="en-US" dirty="0"/>
              <a:t>Is the document in scope?</a:t>
            </a:r>
          </a:p>
          <a:p>
            <a:pPr lvl="2"/>
            <a:r>
              <a:rPr lang="en-US" altLang="en-US" dirty="0"/>
              <a:t>Are all the box entries and codes on the document in scope?</a:t>
            </a:r>
          </a:p>
          <a:p>
            <a:pPr lvl="2"/>
            <a:r>
              <a:rPr lang="en-US" altLang="en-US" dirty="0"/>
              <a:t>Refer to AARP Foundation </a:t>
            </a:r>
            <a:r>
              <a:rPr lang="en-US" altLang="en-US" b="1" dirty="0"/>
              <a:t>Tax-Aide </a:t>
            </a:r>
            <a:r>
              <a:rPr lang="en-US" altLang="en-US" dirty="0"/>
              <a:t>Scope Manual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Documents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B8117-E945-4D33-8708-C9AA2F5BBB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03029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Comprised of 8 bound pages:</a:t>
            </a:r>
          </a:p>
          <a:p>
            <a:pPr lvl="1"/>
            <a:r>
              <a:rPr lang="en-US" dirty="0"/>
              <a:t>Pages 1-3: IRS Interview/Intake Sheet</a:t>
            </a:r>
          </a:p>
          <a:p>
            <a:pPr lvl="1"/>
            <a:r>
              <a:rPr lang="en-US" dirty="0"/>
              <a:t>Page 4: AARP Demographic Questions</a:t>
            </a:r>
          </a:p>
          <a:p>
            <a:pPr lvl="1"/>
            <a:r>
              <a:rPr lang="en-US" dirty="0"/>
              <a:t>Page 5: Divider/Instructions Page</a:t>
            </a:r>
          </a:p>
          <a:p>
            <a:pPr lvl="1"/>
            <a:r>
              <a:rPr lang="en-US" dirty="0"/>
              <a:t>Page 6: IRS Global Carry Forward Consent Form</a:t>
            </a:r>
          </a:p>
          <a:p>
            <a:pPr lvl="1"/>
            <a:r>
              <a:rPr lang="en-US" dirty="0"/>
              <a:t>Page 7: Relational Offices Consent Form</a:t>
            </a:r>
          </a:p>
          <a:p>
            <a:pPr lvl="1"/>
            <a:r>
              <a:rPr lang="en-US" dirty="0"/>
              <a:t>Page 8: Information Sharing with AARP Foundation 				  Consent Form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Intake Booklet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A2A48A-1EEA-44D6-8A1D-E5515F030D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05665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First three pages similar to prior years</a:t>
            </a:r>
          </a:p>
          <a:p>
            <a:pPr lvl="1"/>
            <a:r>
              <a:rPr lang="en-US" altLang="en-US" dirty="0"/>
              <a:t>Counselors complete gray shaded areas</a:t>
            </a:r>
          </a:p>
          <a:p>
            <a:pPr lvl="1"/>
            <a:r>
              <a:rPr lang="en-US" altLang="en-US" dirty="0"/>
              <a:t>Discuss and change all “Unsure” to “Yes” or “No”</a:t>
            </a:r>
          </a:p>
          <a:p>
            <a:r>
              <a:rPr lang="en-US" altLang="en-US" dirty="0"/>
              <a:t>Review Intake Booklet for out of scope items or items requiring additional certification</a:t>
            </a:r>
          </a:p>
          <a:p>
            <a:r>
              <a:rPr lang="en-US" altLang="en-US" dirty="0"/>
              <a:t>Add notes on Intake Booklet of any additional information to assist quality reviewer</a:t>
            </a:r>
          </a:p>
          <a:p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Intake Booklet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BD55E-C805-49C6-9A22-0A74614047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2329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9-09-20 at 10.25.45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043575" y="1284818"/>
            <a:ext cx="4142951" cy="52577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962025" y="2172891"/>
            <a:ext cx="2466975" cy="3017044"/>
          </a:xfrm>
        </p:spPr>
        <p:txBody>
          <a:bodyPr/>
          <a:lstStyle/>
          <a:p>
            <a:r>
              <a:rPr lang="en-US" dirty="0"/>
              <a:t>Counselor to complete shaded area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Intake Booklet Page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6915150" y="4629150"/>
            <a:ext cx="1714500" cy="10858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cxnSp>
        <p:nvCxnSpPr>
          <p:cNvPr id="20" name="Straight Arrow Connector 19"/>
          <p:cNvCxnSpPr>
            <a:stCxn id="10" idx="3"/>
          </p:cNvCxnSpPr>
          <p:nvPr/>
        </p:nvCxnSpPr>
        <p:spPr>
          <a:xfrm>
            <a:off x="3371850" y="4073099"/>
            <a:ext cx="3486150" cy="898952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550" y="3657600"/>
            <a:ext cx="2400300" cy="83099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What questions would you ask?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85900" y="5556229"/>
            <a:ext cx="2895600" cy="273844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DAEB0-BBF4-4D93-B45A-D76E7D3D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4764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9-09-20 at 10.28.1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78233" y="1249283"/>
            <a:ext cx="4187984" cy="53149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85900" y="5556229"/>
            <a:ext cx="2895600" cy="273844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62025" y="2172891"/>
            <a:ext cx="2981325" cy="3017044"/>
          </a:xfrm>
        </p:spPr>
        <p:txBody>
          <a:bodyPr/>
          <a:lstStyle/>
          <a:p>
            <a:r>
              <a:rPr lang="en-US" dirty="0"/>
              <a:t>Health Coverage question now on page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Intake Booklet Page 2</a:t>
            </a:r>
          </a:p>
        </p:txBody>
      </p:sp>
      <p:sp>
        <p:nvSpPr>
          <p:cNvPr id="7" name="Rectangle 6"/>
          <p:cNvSpPr/>
          <p:nvPr/>
        </p:nvSpPr>
        <p:spPr>
          <a:xfrm>
            <a:off x="3829050" y="5445324"/>
            <a:ext cx="3486150" cy="1553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1914525" y="3514725"/>
            <a:ext cx="2114550" cy="160020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847F5-6FE1-4E15-AFED-B7F13883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96535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Consent to Disclose Tax Return Information to VITA/TCE Tax Prep Sites</a:t>
            </a:r>
          </a:p>
          <a:p>
            <a:pPr lvl="1"/>
            <a:r>
              <a:rPr lang="en-US" dirty="0"/>
              <a:t>Allows </a:t>
            </a:r>
            <a:r>
              <a:rPr lang="en-US" dirty="0" err="1"/>
              <a:t>TaxSlayer</a:t>
            </a:r>
            <a:r>
              <a:rPr lang="en-US" dirty="0"/>
              <a:t> to </a:t>
            </a:r>
            <a:r>
              <a:rPr lang="en-US" dirty="0" err="1"/>
              <a:t>carryforward</a:t>
            </a:r>
            <a:r>
              <a:rPr lang="en-US" dirty="0"/>
              <a:t> taxpayer data to all active TCE/VITA Sites following year</a:t>
            </a:r>
          </a:p>
          <a:p>
            <a:pPr lvl="1"/>
            <a:r>
              <a:rPr lang="en-US" dirty="0"/>
              <a:t>Reduces time and errors if taxpayer switches to different site the following year</a:t>
            </a:r>
          </a:p>
          <a:p>
            <a:pPr lvl="1"/>
            <a:r>
              <a:rPr lang="en-US" dirty="0"/>
              <a:t>Taxpayer/spouse sign form if agree to consent 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Consent #1: IRS Global Carryforward Consent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7FA297-FDF4-4C11-8AA3-46A582AF62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71420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Consent to Disclose/Use Information to AARP Foundation</a:t>
            </a:r>
          </a:p>
          <a:p>
            <a:pPr lvl="1"/>
            <a:r>
              <a:rPr lang="en-US" dirty="0"/>
              <a:t>Allows TaxSlayer to share taxpayer data with AARP Foundation</a:t>
            </a:r>
          </a:p>
          <a:p>
            <a:pPr lvl="1"/>
            <a:r>
              <a:rPr lang="en-US" dirty="0"/>
              <a:t>Demographic questions are used</a:t>
            </a:r>
          </a:p>
          <a:p>
            <a:pPr lvl="1"/>
            <a:r>
              <a:rPr lang="en-US" dirty="0"/>
              <a:t>Enables AARP Foundation to receive grants based on our taxpayer population</a:t>
            </a:r>
          </a:p>
          <a:p>
            <a:pPr lvl="1"/>
            <a:r>
              <a:rPr lang="en-US" dirty="0"/>
              <a:t>Taxpayer/spouse sign form if agree to consent 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Consent #2: Relational Offices Consent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E50CFD-FB02-4FDC-A2BB-AB74732111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12144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93775"/>
          </a:xfrm>
        </p:spPr>
        <p:txBody>
          <a:bodyPr>
            <a:normAutofit/>
          </a:bodyPr>
          <a:lstStyle/>
          <a:p>
            <a:r>
              <a:rPr lang="en-US" dirty="0"/>
              <a:t>AARP Foundation Program or Services</a:t>
            </a:r>
          </a:p>
          <a:p>
            <a:pPr lvl="1"/>
            <a:r>
              <a:rPr lang="en-US" dirty="0"/>
              <a:t>Information used to determine taxpayer eligibility for free programs and services offered by AARP Foundation</a:t>
            </a:r>
          </a:p>
          <a:p>
            <a:pPr lvl="1"/>
            <a:r>
              <a:rPr lang="en-US" dirty="0"/>
              <a:t>Information shared</a:t>
            </a:r>
          </a:p>
          <a:p>
            <a:pPr lvl="2"/>
            <a:r>
              <a:rPr lang="en-US" dirty="0"/>
              <a:t>Name, address, email address, phone number and age</a:t>
            </a:r>
          </a:p>
          <a:p>
            <a:pPr lvl="2"/>
            <a:r>
              <a:rPr lang="en-US" dirty="0"/>
              <a:t>Adjusted gross income, household size and income</a:t>
            </a:r>
          </a:p>
          <a:p>
            <a:pPr lvl="2"/>
            <a:r>
              <a:rPr lang="en-US" dirty="0"/>
              <a:t>Refund allocation</a:t>
            </a:r>
          </a:p>
          <a:p>
            <a:pPr lvl="1"/>
            <a:r>
              <a:rPr lang="en-US" dirty="0"/>
              <a:t>Taxpayer/spouse sign form if consent given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Consent #3: Information Sharing Consent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E2FFC0-72E3-4326-B87B-19C779444B9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6241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v="urn:schemas-microsoft-com:mac:vml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4301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Ask sufficient and thorough questions to ensure accuracy and completeness of tax return</a:t>
            </a:r>
          </a:p>
          <a:p>
            <a:r>
              <a:rPr lang="en-US" altLang="en-US" dirty="0"/>
              <a:t>Verify accuracy of documents presented</a:t>
            </a:r>
          </a:p>
          <a:p>
            <a:pPr lvl="1"/>
            <a:r>
              <a:rPr lang="en-US" altLang="en-US" dirty="0"/>
              <a:t>Use good judgment when relying on oral or written statements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Due Diligence During Interview Process 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19E6B-D109-465A-96C8-BA42B855B95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635481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4506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Ask questions if information appears incorrect, inconsistent, or incomplete </a:t>
            </a:r>
          </a:p>
          <a:p>
            <a:r>
              <a:rPr lang="en-US" altLang="en-US" dirty="0"/>
              <a:t>Counselors may not ignore information provided or independently known </a:t>
            </a:r>
          </a:p>
          <a:p>
            <a:r>
              <a:rPr lang="en-US" altLang="en-US" dirty="0"/>
              <a:t>Counselors must not </a:t>
            </a:r>
            <a:r>
              <a:rPr lang="en-US" altLang="en-US" b="1" dirty="0"/>
              <a:t>knowingly</a:t>
            </a:r>
            <a:r>
              <a:rPr lang="en-US" altLang="en-US" dirty="0"/>
              <a:t> prepare false returns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Diligence During Interview Process 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C457D-F1E7-4514-851B-7261326A67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485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Interview process</a:t>
            </a:r>
          </a:p>
          <a:p>
            <a:r>
              <a:rPr lang="en-US" dirty="0"/>
              <a:t>Intake Booklet</a:t>
            </a:r>
          </a:p>
          <a:p>
            <a:pPr lvl="1"/>
            <a:r>
              <a:rPr lang="en-US" dirty="0"/>
              <a:t>Consents </a:t>
            </a:r>
          </a:p>
          <a:p>
            <a:pPr lvl="1"/>
            <a:r>
              <a:rPr lang="en-US" dirty="0"/>
              <a:t>Questions</a:t>
            </a:r>
          </a:p>
          <a:p>
            <a:r>
              <a:rPr lang="en-US" dirty="0"/>
              <a:t>Due diligence</a:t>
            </a:r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69FCD2-4E08-4E26-A59A-09E0F6165F3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91117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4711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Consult with Local Coordinator if concerned with accuracy of documents or answers</a:t>
            </a:r>
          </a:p>
          <a:p>
            <a:r>
              <a:rPr lang="en-US" altLang="en-US" dirty="0"/>
              <a:t>Do not prepare return if interview results appear inaccurate, suspicious or inconsistent </a:t>
            </a:r>
          </a:p>
          <a:p>
            <a:pPr lvl="1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Diligence During Interview Process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6A3B0-5605-418C-9603-0CD8368A4E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8116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4915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sz="2925" dirty="0"/>
              <a:t>Can rely in good faith on information from taxpayer without requiring documentation as verification </a:t>
            </a:r>
          </a:p>
          <a:p>
            <a:pPr lvl="1"/>
            <a:r>
              <a:rPr lang="en-US" altLang="en-US" sz="2925" dirty="0"/>
              <a:t>Returning taxpayer has usually established credibility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	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Diligence During Interview Process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F51377-A997-4EC6-86F3-106298F78D6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3825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Once interview complete, either</a:t>
            </a:r>
          </a:p>
          <a:p>
            <a:pPr marL="817959" lvl="1" indent="-385763">
              <a:buFont typeface="+mj-lt"/>
              <a:buAutoNum type="arabicPeriod"/>
            </a:pPr>
            <a:r>
              <a:rPr lang="en-US" altLang="en-US" dirty="0"/>
              <a:t>Prepare return</a:t>
            </a:r>
          </a:p>
          <a:p>
            <a:pPr marL="817959" lvl="1" indent="-385763">
              <a:buFont typeface="+mj-lt"/>
              <a:buAutoNum type="arabicPeriod"/>
            </a:pPr>
            <a:r>
              <a:rPr lang="en-US" altLang="en-US" dirty="0"/>
              <a:t>Taxpayer returns with missing documents</a:t>
            </a:r>
          </a:p>
          <a:p>
            <a:pPr lvl="2"/>
            <a:r>
              <a:rPr lang="en-US" altLang="en-US" dirty="0"/>
              <a:t>Possible appointment</a:t>
            </a:r>
          </a:p>
          <a:p>
            <a:pPr marL="817959" lvl="1" indent="-385763">
              <a:buFont typeface="+mj-lt"/>
              <a:buAutoNum type="arabicPeriod"/>
            </a:pPr>
            <a:r>
              <a:rPr lang="en-US" altLang="en-US" dirty="0"/>
              <a:t>Refer to another Counselor if in scope for site but out of scope for interviewing Counselor</a:t>
            </a:r>
          </a:p>
          <a:p>
            <a:pPr marL="817959" lvl="1" indent="-385763">
              <a:buFont typeface="+mj-lt"/>
              <a:buAutoNum type="arabicPeriod"/>
            </a:pPr>
            <a:r>
              <a:rPr lang="en-US" altLang="en-US" dirty="0"/>
              <a:t>Advise taxpayer return is out of scope</a:t>
            </a:r>
          </a:p>
          <a:p>
            <a:pPr lvl="2"/>
            <a:r>
              <a:rPr lang="en-US" altLang="en-US" dirty="0"/>
              <a:t>Discuss with Local Coordinator</a:t>
            </a:r>
          </a:p>
          <a:p>
            <a:pPr lvl="2"/>
            <a:r>
              <a:rPr lang="en-US" altLang="en-US" dirty="0"/>
              <a:t>Return Intake Booklet and all documents to taxpayer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Completed Interview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3751D-F99D-43EC-9D2B-FE8CFCF676A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81531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5325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All Tax-Aide volunteers must pass Intake/Interview and Quality Review Test with score of 80% or better</a:t>
            </a:r>
          </a:p>
          <a:p>
            <a:r>
              <a:rPr lang="en-US" altLang="en-US" dirty="0"/>
              <a:t>Self-study training found in Pub 5101 on the Link and Learn website </a:t>
            </a:r>
            <a:r>
              <a:rPr lang="en-US" b="1" dirty="0">
                <a:solidFill>
                  <a:srgbClr val="0000FF"/>
                </a:solidFill>
              </a:rPr>
              <a:t>www.linklearncertification.com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Intake/Interview and Quality Review Test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9400" y="1714500"/>
            <a:ext cx="120015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Form 6744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B985A-136E-466B-B0E5-BCE145BAC2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10646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5427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/>
              <a:t>The taxpayer marked question on interest as “unsure”</a:t>
            </a:r>
          </a:p>
          <a:p>
            <a:r>
              <a:rPr lang="en-US" altLang="en-US"/>
              <a:t>Upon questioning taxpayer responds that did receive $6 as shown on their bank statement</a:t>
            </a:r>
          </a:p>
          <a:p>
            <a:r>
              <a:rPr lang="en-US" altLang="en-US"/>
              <a:t>What do you do?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8700" y="4286250"/>
            <a:ext cx="7315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250" b="1" dirty="0">
                <a:solidFill>
                  <a:srgbClr val="0000FF"/>
                </a:solidFill>
              </a:rPr>
              <a:t>Change answer to “Yes” and record the $6 on Intake Booklet to alert Quality Reviewer about interest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899FF-B925-4AA0-9762-74C2474D2CC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2812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5530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 taxpayer says he is self-employed, but only documentation is some poorly handwritten notes and his answers during interview are inconsistent and evasive</a:t>
            </a:r>
          </a:p>
          <a:p>
            <a:r>
              <a:rPr lang="en-US" altLang="en-US" dirty="0"/>
              <a:t>What do you do?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2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8700" y="4457700"/>
            <a:ext cx="7358063" cy="9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250" b="1" dirty="0">
                <a:solidFill>
                  <a:srgbClr val="0000FF"/>
                </a:solidFill>
              </a:rPr>
              <a:t>Discuss situation with your Local Coordinator.  You do not have to prepare a return if you are uncomfortable with the results of your interview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93DF8-611E-40A8-B86A-BB795ACFEC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6208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5632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/>
              <a:t>A taxpayer does not have photo ID with them, but you know them personally</a:t>
            </a:r>
          </a:p>
          <a:p>
            <a:r>
              <a:rPr lang="en-US" altLang="en-US"/>
              <a:t>What should you do?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3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5850" y="3771900"/>
            <a:ext cx="6429375" cy="9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250" b="1" dirty="0">
                <a:solidFill>
                  <a:srgbClr val="0000FF"/>
                </a:solidFill>
              </a:rPr>
              <a:t>Talk to your Local Coordinator who can approve an exception to the rule, especially since the taxpayer is personally known to you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A90A1-F35E-41B7-B9B7-D7E2B6B45A1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225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5735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 taxpayer does not have Social Security cards for two dependents but did bring a copy of last year’s return that was completed by a professional preparer</a:t>
            </a:r>
          </a:p>
          <a:p>
            <a:r>
              <a:rPr lang="en-US" altLang="en-US" dirty="0"/>
              <a:t>What do you do?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4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8701" y="4057650"/>
            <a:ext cx="6486524" cy="1188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950" b="1" dirty="0">
                <a:solidFill>
                  <a:srgbClr val="0000FF"/>
                </a:solidFill>
              </a:rPr>
              <a:t>Discuss situation with Local Coordinator to determine if can use a copy of last year’s return to confirm social security numbers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E28DF-0155-4462-BE13-5192209386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437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and Interviewing 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72" y="1935552"/>
            <a:ext cx="3502717" cy="35027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4AA50-7E40-45BA-895C-303439D2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7326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Put taxpayers at ease</a:t>
            </a:r>
          </a:p>
          <a:p>
            <a:r>
              <a:rPr lang="en-US" altLang="en-US" dirty="0"/>
              <a:t>Build rapport</a:t>
            </a:r>
          </a:p>
          <a:p>
            <a:pPr lvl="1"/>
            <a:r>
              <a:rPr lang="en-US" altLang="en-US" dirty="0"/>
              <a:t>Introduce yourself with a smile  </a:t>
            </a:r>
          </a:p>
          <a:p>
            <a:pPr lvl="1"/>
            <a:r>
              <a:rPr lang="en-US" altLang="en-US" dirty="0"/>
              <a:t>Engage in small talk</a:t>
            </a:r>
          </a:p>
          <a:p>
            <a:r>
              <a:rPr lang="en-US" altLang="en-US" dirty="0"/>
              <a:t>Ask open-ended questions</a:t>
            </a:r>
          </a:p>
          <a:p>
            <a:pPr lvl="1"/>
            <a:r>
              <a:rPr lang="en-US" altLang="en-US" dirty="0"/>
              <a:t>Questions that require more than yes or no answers</a:t>
            </a:r>
          </a:p>
          <a:p>
            <a:pPr>
              <a:buFont typeface="Wingdings" charset="2"/>
              <a:buChar char="Ø"/>
            </a:pPr>
            <a:r>
              <a:rPr lang="en-US" altLang="en-US" dirty="0"/>
              <a:t>This is not an adversarial relationship</a:t>
            </a: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Engage the Taxpayer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244B0-F51D-4C17-A7D4-5E2C2597D31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1729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Speak clearly</a:t>
            </a:r>
          </a:p>
          <a:p>
            <a:r>
              <a:rPr lang="en-US" altLang="en-US" dirty="0"/>
              <a:t>Allow taxpayer time to respond</a:t>
            </a:r>
          </a:p>
          <a:p>
            <a:r>
              <a:rPr lang="en-US" altLang="en-US" dirty="0"/>
              <a:t>Protect taxpayer privacy</a:t>
            </a:r>
          </a:p>
          <a:p>
            <a:r>
              <a:rPr lang="en-US" altLang="en-US" dirty="0"/>
              <a:t>Don’t be afraid to say, “Let me check that for you” </a:t>
            </a:r>
          </a:p>
          <a:p>
            <a:r>
              <a:rPr lang="en-US" altLang="en-US" dirty="0"/>
              <a:t>Always ask permission to discuss taxpayer information with another counselor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Engage the Taxpayer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840136-A454-4746-9893-49F6DAA538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82554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079475"/>
          </a:xfrm>
        </p:spPr>
        <p:txBody>
          <a:bodyPr>
            <a:normAutofit/>
          </a:bodyPr>
          <a:lstStyle/>
          <a:p>
            <a:r>
              <a:rPr lang="en-US" dirty="0"/>
              <a:t>Examine taxpayer ID, Intake Booklet, tax documents, and prior year return</a:t>
            </a:r>
          </a:p>
          <a:p>
            <a:r>
              <a:rPr lang="en-US" dirty="0"/>
              <a:t>Ask questions to help clarify taxpayer situation</a:t>
            </a:r>
          </a:p>
          <a:p>
            <a:r>
              <a:rPr lang="en-US" dirty="0"/>
              <a:t>Determine tax return is in scope</a:t>
            </a:r>
          </a:p>
          <a:p>
            <a:r>
              <a:rPr lang="en-US" dirty="0"/>
              <a:t>Tax data entered into computer</a:t>
            </a:r>
          </a:p>
          <a:p>
            <a:r>
              <a:rPr lang="en-US" dirty="0"/>
              <a:t>Return reviewed by a second certified counselor</a:t>
            </a:r>
          </a:p>
          <a:p>
            <a:pPr lvl="1"/>
            <a:r>
              <a:rPr lang="en-US" dirty="0"/>
              <a:t>Explain reviewer also asks questions for verification </a:t>
            </a:r>
          </a:p>
          <a:p>
            <a:endParaRPr 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Explain the Process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279FB3-9B2D-4BF2-912B-D5A7AF88B6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5432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1FA28B7E-18C1-4152-A5C9-A50CD266A490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079475"/>
          </a:xfrm>
        </p:spPr>
        <p:txBody>
          <a:bodyPr>
            <a:normAutofit/>
          </a:bodyPr>
          <a:lstStyle/>
          <a:p>
            <a:r>
              <a:rPr lang="en-US" dirty="0"/>
              <a:t>Copy printed for taxpayer (mail-in copies when required)</a:t>
            </a:r>
          </a:p>
          <a:p>
            <a:r>
              <a:rPr lang="en-US" dirty="0"/>
              <a:t>Taxpayer reviews return(s) for accuracy and completeness</a:t>
            </a:r>
          </a:p>
          <a:p>
            <a:r>
              <a:rPr lang="en-US" dirty="0">
                <a:solidFill>
                  <a:srgbClr val="0000FF"/>
                </a:solidFill>
              </a:rPr>
              <a:t>Explain taxpayer is responsible for their tax return</a:t>
            </a:r>
          </a:p>
          <a:p>
            <a:r>
              <a:rPr lang="en-US" dirty="0"/>
              <a:t>Taxpayer/spouse sign return</a:t>
            </a:r>
          </a:p>
          <a:p>
            <a:r>
              <a:rPr lang="en-US" dirty="0"/>
              <a:t>Federal (state if applies) return E-filed (mailed by taxpayer </a:t>
            </a:r>
            <a:r>
              <a:rPr lang="en-US" dirty="0">
                <a:solidFill>
                  <a:srgbClr val="0000FF"/>
                </a:solidFill>
              </a:rPr>
              <a:t>only</a:t>
            </a:r>
            <a:r>
              <a:rPr lang="en-US" dirty="0"/>
              <a:t> if IRS requirement)</a:t>
            </a:r>
          </a:p>
          <a:p>
            <a:r>
              <a:rPr lang="en-US" dirty="0"/>
              <a:t>Taxpayer keeps all documents, including signed copies</a:t>
            </a:r>
          </a:p>
          <a:p>
            <a:pPr lvl="1"/>
            <a:r>
              <a:rPr lang="en-US" dirty="0"/>
              <a:t>Tax-Aide keeps </a:t>
            </a:r>
            <a:r>
              <a:rPr lang="en-US" b="1" dirty="0">
                <a:solidFill>
                  <a:srgbClr val="0000FF"/>
                </a:solidFill>
              </a:rPr>
              <a:t>no</a:t>
            </a:r>
            <a:r>
              <a:rPr lang="en-US" dirty="0"/>
              <a:t> taxpayer data or documents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Explain the Process (cont.)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2733C7-48D6-4267-89FF-5FB15740DD4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483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Confirm identity of taxpayers with government-issued photo ID</a:t>
            </a:r>
          </a:p>
          <a:p>
            <a:pPr lvl="1"/>
            <a:r>
              <a:rPr lang="en-US" altLang="en-US" dirty="0"/>
              <a:t>LC approval required for exceptions</a:t>
            </a:r>
          </a:p>
          <a:p>
            <a:r>
              <a:rPr lang="en-US" altLang="en-US" dirty="0"/>
              <a:t>Confirm taxpayer identification number for every person listed on return</a:t>
            </a:r>
          </a:p>
          <a:p>
            <a:pPr lvl="1"/>
            <a:r>
              <a:rPr lang="en-US" altLang="en-US" dirty="0"/>
              <a:t>Social Security card or 1099-SSA benefits statement</a:t>
            </a:r>
          </a:p>
          <a:p>
            <a:pPr lvl="1"/>
            <a:r>
              <a:rPr lang="en-US" altLang="en-US" dirty="0"/>
              <a:t>ITIN letter</a:t>
            </a:r>
          </a:p>
          <a:p>
            <a:pPr lvl="2"/>
            <a:r>
              <a:rPr lang="en-US" altLang="en-US" dirty="0"/>
              <a:t>LC approval required for exceptions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Confirm Taxpayer Identity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06D02-7B31-48D0-A692-94AC80C041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7427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17411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Thorough screening and interview required </a:t>
            </a:r>
            <a:r>
              <a:rPr lang="en-US" altLang="en-US" b="1" dirty="0"/>
              <a:t>prior</a:t>
            </a:r>
            <a:r>
              <a:rPr lang="en-US" altLang="en-US" dirty="0"/>
              <a:t> to starting return</a:t>
            </a:r>
          </a:p>
          <a:p>
            <a:pPr lvl="1"/>
            <a:r>
              <a:rPr lang="en-US" altLang="en-US" dirty="0"/>
              <a:t>Review all pages of Intake Booklet with taxpayer</a:t>
            </a:r>
          </a:p>
          <a:p>
            <a:pPr lvl="1"/>
            <a:r>
              <a:rPr lang="en-US" altLang="en-US" dirty="0"/>
              <a:t>Ensure return is in scope</a:t>
            </a:r>
          </a:p>
          <a:p>
            <a:pPr lvl="1"/>
            <a:r>
              <a:rPr lang="en-US" altLang="en-US" dirty="0"/>
              <a:t>Ask questions when situation unclear</a:t>
            </a:r>
          </a:p>
          <a:p>
            <a:pPr lvl="1"/>
            <a:r>
              <a:rPr lang="en-US" altLang="en-US" dirty="0"/>
              <a:t>Exercise due diligence</a:t>
            </a:r>
          </a:p>
          <a:p>
            <a:r>
              <a:rPr lang="en-US" altLang="en-US" dirty="0"/>
              <a:t>Discuss/review consents and questions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Screening and Interviewing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08346-1E00-41CF-971C-90D0C36200A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6323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1FA28B7E-18C1-4152-A5C9-A50CD266A49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000250"/>
            <a:ext cx="7315200" cy="3314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Sort taxpayers’ documents in order of 1040</a:t>
            </a:r>
          </a:p>
          <a:p>
            <a:pPr marL="0" indent="0">
              <a:buNone/>
            </a:pPr>
            <a:r>
              <a:rPr lang="en-US" altLang="en-US" dirty="0"/>
              <a:t>Wages </a:t>
            </a:r>
          </a:p>
          <a:p>
            <a:pPr marL="0" indent="0">
              <a:buNone/>
            </a:pPr>
            <a:r>
              <a:rPr lang="en-US" altLang="en-US" dirty="0"/>
              <a:t>	Interest </a:t>
            </a:r>
          </a:p>
          <a:p>
            <a:pPr marL="0" indent="0">
              <a:buNone/>
            </a:pPr>
            <a:r>
              <a:rPr lang="en-US" altLang="en-US" dirty="0"/>
              <a:t>		Dividends</a:t>
            </a:r>
          </a:p>
          <a:p>
            <a:pPr marL="0" indent="0">
              <a:buNone/>
            </a:pPr>
            <a:r>
              <a:rPr lang="en-US" altLang="en-US" dirty="0"/>
              <a:t>			Social Security</a:t>
            </a:r>
          </a:p>
          <a:p>
            <a:pPr marL="0" indent="0">
              <a:buNone/>
            </a:pPr>
            <a:r>
              <a:rPr lang="en-US" altLang="en-US" dirty="0"/>
              <a:t>				IRA distributions and pensions</a:t>
            </a:r>
          </a:p>
          <a:p>
            <a:pPr marL="0" indent="0">
              <a:buNone/>
            </a:pPr>
            <a:r>
              <a:rPr lang="en-US" altLang="en-US" dirty="0"/>
              <a:t>					Brokerage statements</a:t>
            </a:r>
          </a:p>
          <a:p>
            <a:pPr marL="0" indent="0">
              <a:buNone/>
            </a:pPr>
            <a:r>
              <a:rPr lang="en-US" altLang="en-US" dirty="0"/>
              <a:t>						Deductions, adjustments, or credits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Documents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C4EFC-4032-418F-A2DD-3BD65657AEB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267613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10</TotalTime>
  <Words>2160</Words>
  <Application>Microsoft Office PowerPoint</Application>
  <PresentationFormat>On-screen Show (4:3)</PresentationFormat>
  <Paragraphs>331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Default Theme</vt:lpstr>
      <vt:lpstr>Screening and Interviewing</vt:lpstr>
      <vt:lpstr>Lesson Topics</vt:lpstr>
      <vt:lpstr>Engage the Taxpayer</vt:lpstr>
      <vt:lpstr>Engage the Taxpayer</vt:lpstr>
      <vt:lpstr>Explain the Process</vt:lpstr>
      <vt:lpstr>Explain the Process (cont.)</vt:lpstr>
      <vt:lpstr>Confirm Taxpayer Identity</vt:lpstr>
      <vt:lpstr>Screening and Interviewing</vt:lpstr>
      <vt:lpstr>Tax Documents</vt:lpstr>
      <vt:lpstr>Tax Documents (cont.)</vt:lpstr>
      <vt:lpstr>Intake Booklet</vt:lpstr>
      <vt:lpstr>Intake Booklet</vt:lpstr>
      <vt:lpstr>Intake Booklet Page 1</vt:lpstr>
      <vt:lpstr>Intake Booklet Page 2</vt:lpstr>
      <vt:lpstr>Consent #1: IRS Global Carryforward Consent </vt:lpstr>
      <vt:lpstr>Consent #2: Relational Offices Consent</vt:lpstr>
      <vt:lpstr>Consent #3: Information Sharing Consent</vt:lpstr>
      <vt:lpstr>Due Diligence During Interview Process  </vt:lpstr>
      <vt:lpstr>Due Diligence During Interview Process  </vt:lpstr>
      <vt:lpstr>Due Diligence During Interview Process</vt:lpstr>
      <vt:lpstr>Due Diligence During Interview Process</vt:lpstr>
      <vt:lpstr>Completed Interview</vt:lpstr>
      <vt:lpstr>Intake/Interview and Quality Review Test</vt:lpstr>
      <vt:lpstr>Quiz 1</vt:lpstr>
      <vt:lpstr>Quiz 2</vt:lpstr>
      <vt:lpstr>Quiz 3</vt:lpstr>
      <vt:lpstr>Quiz 4</vt:lpstr>
      <vt:lpstr>Screening and Interviewing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2019-11-27T21:15:44Z</dcterms:modified>
</cp:coreProperties>
</file>